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94" r:id="rId6"/>
    <p:sldId id="276" r:id="rId7"/>
    <p:sldId id="280" r:id="rId8"/>
    <p:sldId id="285" r:id="rId9"/>
    <p:sldId id="281" r:id="rId10"/>
    <p:sldId id="284" r:id="rId11"/>
    <p:sldId id="300" r:id="rId12"/>
    <p:sldId id="299" r:id="rId13"/>
    <p:sldId id="296" r:id="rId14"/>
    <p:sldId id="287" r:id="rId15"/>
    <p:sldId id="288" r:id="rId16"/>
    <p:sldId id="289" r:id="rId17"/>
    <p:sldId id="290" r:id="rId18"/>
    <p:sldId id="29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B8C118B0-C5A1-401C-A2AA-D3D0857CC03F}">
          <p14:sldIdLst>
            <p14:sldId id="256"/>
            <p14:sldId id="257"/>
            <p14:sldId id="258"/>
            <p14:sldId id="259"/>
            <p14:sldId id="277"/>
            <p14:sldId id="274"/>
            <p14:sldId id="276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0516323408235025"/>
          <c:y val="4.7507874015748033E-2"/>
          <c:w val="0.6340407570705171"/>
          <c:h val="0.8052861712598424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Охвачено семей из них:</c:v>
                </c:pt>
              </c:strCache>
            </c:strRef>
          </c:tx>
          <c:dLbls>
            <c:dLblPos val="inEnd"/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51</c:v>
                </c:pt>
                <c:pt idx="1">
                  <c:v>53</c:v>
                </c:pt>
                <c:pt idx="2">
                  <c:v>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Несовершеннолетних</c:v>
                </c:pt>
              </c:strCache>
            </c:strRef>
          </c:tx>
          <c:dLbls>
            <c:dLblPos val="inEnd"/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92</c:v>
                </c:pt>
                <c:pt idx="1">
                  <c:v>98</c:v>
                </c:pt>
                <c:pt idx="2">
                  <c:v>113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Родителей</c:v>
                </c:pt>
              </c:strCache>
            </c:strRef>
          </c:tx>
          <c:dLbls>
            <c:dLblPos val="inEnd"/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66</c:v>
                </c:pt>
                <c:pt idx="1">
                  <c:v>67</c:v>
                </c:pt>
                <c:pt idx="2">
                  <c:v>76</c:v>
                </c:pt>
              </c:numCache>
            </c:numRef>
          </c:val>
        </c:ser>
        <c:axId val="124797696"/>
        <c:axId val="127100416"/>
      </c:barChart>
      <c:catAx>
        <c:axId val="124797696"/>
        <c:scaling>
          <c:orientation val="minMax"/>
        </c:scaling>
        <c:axPos val="b"/>
        <c:numFmt formatCode="General" sourceLinked="1"/>
        <c:tickLblPos val="nextTo"/>
        <c:crossAx val="127100416"/>
        <c:crosses val="autoZero"/>
        <c:auto val="1"/>
        <c:lblAlgn val="ctr"/>
        <c:lblOffset val="100"/>
      </c:catAx>
      <c:valAx>
        <c:axId val="127100416"/>
        <c:scaling>
          <c:orientation val="minMax"/>
        </c:scaling>
        <c:axPos val="l"/>
        <c:majorGridlines/>
        <c:numFmt formatCode="General" sourceLinked="1"/>
        <c:tickLblPos val="nextTo"/>
        <c:crossAx val="124797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529579044718641"/>
          <c:y val="0.12208757674756163"/>
          <c:w val="0.23548510240716022"/>
          <c:h val="0.59956928762326445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8.6145362549457136E-2"/>
          <c:y val="4.2412153909689214E-2"/>
          <c:w val="0.64016912160757178"/>
          <c:h val="0.8261712812041438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состояло семей на профилактическом учете</c:v>
                </c:pt>
              </c:strCache>
            </c:strRef>
          </c:tx>
          <c:dLbls>
            <c:dLblPos val="inEnd"/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51</c:v>
                </c:pt>
                <c:pt idx="1">
                  <c:v>53</c:v>
                </c:pt>
                <c:pt idx="2">
                  <c:v>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снято семей с профилактического учета</c:v>
                </c:pt>
              </c:strCache>
            </c:strRef>
          </c:tx>
          <c:dLbls>
            <c:dLblPos val="inEnd"/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22</c:v>
                </c:pt>
                <c:pt idx="1">
                  <c:v>21</c:v>
                </c:pt>
                <c:pt idx="2">
                  <c:v>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 связи с оздоровлением социальной обстановки в семье</c:v>
                </c:pt>
              </c:strCache>
            </c:strRef>
          </c:tx>
          <c:dLbls>
            <c:dLblPos val="inEnd"/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14</c:v>
                </c:pt>
                <c:pt idx="1">
                  <c:v>14</c:v>
                </c:pt>
                <c:pt idx="2">
                  <c:v>13</c:v>
                </c:pt>
              </c:numCache>
            </c:numRef>
          </c:val>
        </c:ser>
        <c:axId val="106629376"/>
        <c:axId val="106639360"/>
      </c:barChart>
      <c:catAx>
        <c:axId val="106629376"/>
        <c:scaling>
          <c:orientation val="minMax"/>
        </c:scaling>
        <c:axPos val="b"/>
        <c:numFmt formatCode="General" sourceLinked="1"/>
        <c:tickLblPos val="nextTo"/>
        <c:crossAx val="106639360"/>
        <c:crosses val="autoZero"/>
        <c:auto val="1"/>
        <c:lblAlgn val="ctr"/>
        <c:lblOffset val="100"/>
      </c:catAx>
      <c:valAx>
        <c:axId val="106639360"/>
        <c:scaling>
          <c:orientation val="minMax"/>
        </c:scaling>
        <c:axPos val="l"/>
        <c:majorGridlines/>
        <c:numFmt formatCode="General" sourceLinked="1"/>
        <c:tickLblPos val="nextTo"/>
        <c:crossAx val="1066293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550831837206031"/>
          <c:y val="4.843946330190585E-2"/>
          <c:w val="0.27449168162793963"/>
          <c:h val="0.83438853346456754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2738319365916297E-2"/>
          <c:y val="3.943025938294438E-2"/>
          <c:w val="0.60060241353434063"/>
          <c:h val="0.8383927521125104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Проведено всего мероприятий</c:v>
                </c:pt>
              </c:strCache>
            </c:strRef>
          </c:tx>
          <c:dLbls>
            <c:dLblPos val="inEnd"/>
            <c:showVal val="1"/>
          </c:dLbls>
          <c:cat>
            <c:strRef>
              <c:f>Лист1!$A$2:$A$4</c:f>
              <c:strCache>
                <c:ptCount val="3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</c:v>
                </c:pt>
                <c:pt idx="1">
                  <c:v>57</c:v>
                </c:pt>
                <c:pt idx="2">
                  <c:v>52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Участвовало в мероприятиях</c:v>
                </c:pt>
              </c:strCache>
            </c:strRef>
          </c:tx>
          <c:dLbls>
            <c:dLblPos val="inEnd"/>
            <c:showVal val="1"/>
          </c:dLbls>
          <c:cat>
            <c:strRef>
              <c:f>Лист1!$A$2:$A$4</c:f>
              <c:strCache>
                <c:ptCount val="3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68</c:v>
                </c:pt>
                <c:pt idx="1">
                  <c:v>77</c:v>
                </c:pt>
                <c:pt idx="2">
                  <c:v>113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Организован досуг(посещение кружков по интересам, спортивных секций)</c:v>
                </c:pt>
              </c:strCache>
            </c:strRef>
          </c:tx>
          <c:dLbls>
            <c:dLblPos val="inEnd"/>
            <c:showVal val="1"/>
          </c:dLbls>
          <c:cat>
            <c:strRef>
              <c:f>Лист1!$A$2:$A$4</c:f>
              <c:strCache>
                <c:ptCount val="3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68</c:v>
                </c:pt>
                <c:pt idx="1">
                  <c:v>77</c:v>
                </c:pt>
                <c:pt idx="2">
                  <c:v>86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Трудоустроены</c:v>
                </c:pt>
              </c:strCache>
            </c:strRef>
          </c:tx>
          <c:dLbls>
            <c:dLblPos val="inEnd"/>
            <c:showVal val="1"/>
          </c:dLbls>
          <c:cat>
            <c:strRef>
              <c:f>Лист1!$A$2:$A$4</c:f>
              <c:strCache>
                <c:ptCount val="3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11</c:v>
                </c:pt>
                <c:pt idx="1">
                  <c:v>6</c:v>
                </c:pt>
                <c:pt idx="2">
                  <c:v>7</c:v>
                </c:pt>
              </c:numCache>
            </c:numRef>
          </c:val>
        </c:ser>
        <c:dLbls>
          <c:showVal val="1"/>
        </c:dLbls>
        <c:axId val="106659200"/>
        <c:axId val="106685568"/>
      </c:barChart>
      <c:catAx>
        <c:axId val="106659200"/>
        <c:scaling>
          <c:orientation val="minMax"/>
        </c:scaling>
        <c:axPos val="b"/>
        <c:tickLblPos val="nextTo"/>
        <c:crossAx val="106685568"/>
        <c:crosses val="autoZero"/>
        <c:auto val="1"/>
        <c:lblAlgn val="ctr"/>
        <c:lblOffset val="100"/>
      </c:catAx>
      <c:valAx>
        <c:axId val="106685568"/>
        <c:scaling>
          <c:orientation val="minMax"/>
        </c:scaling>
        <c:axPos val="l"/>
        <c:majorGridlines/>
        <c:numFmt formatCode="General" sourceLinked="1"/>
        <c:tickLblPos val="nextTo"/>
        <c:crossAx val="106659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834619748462235"/>
          <c:y val="4.4194435912349607E-4"/>
          <c:w val="0.28651564691970544"/>
          <c:h val="0.9995580556408765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818071B-D761-4B4F-8D18-0A3B7892A356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B0ADD51-42C2-4995-B16B-52A052E351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04665"/>
            <a:ext cx="8856984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учреждение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Ханты–Мансийского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автономного округа – Югры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«Радужнинский комплексный центр социального обслуживания населения»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276872"/>
            <a:ext cx="8352928" cy="18002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cap="all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b="1" cap="all" dirty="0" smtClean="0"/>
              <a:t>профилактики семейного неблагополучия, </a:t>
            </a:r>
          </a:p>
          <a:p>
            <a:pPr algn="ctr"/>
            <a:r>
              <a:rPr lang="ru-RU" b="1" cap="all" dirty="0" smtClean="0"/>
              <a:t>безнадзорности, беспризорности и правонарушений несовершеннолетних,</a:t>
            </a:r>
          </a:p>
          <a:p>
            <a:pPr algn="ctr"/>
            <a:r>
              <a:rPr lang="ru-RU" b="1" cap="all" dirty="0" smtClean="0"/>
              <a:t> улучшения семейного микроклимата</a:t>
            </a:r>
            <a:endParaRPr lang="ru-RU" sz="2400" b="1" cap="all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«Глазами в будущее»</a:t>
            </a:r>
            <a:endParaRPr lang="ru-RU" sz="2800" b="1" cap="all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 t="21922" b="3677"/>
          <a:stretch>
            <a:fillRect/>
          </a:stretch>
        </p:blipFill>
        <p:spPr bwMode="auto">
          <a:xfrm>
            <a:off x="4499992" y="3933056"/>
            <a:ext cx="410445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2931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836713"/>
            <a:ext cx="8640960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Цель программы:</a:t>
            </a:r>
            <a:r>
              <a:rPr lang="ru-RU" dirty="0" smtClean="0"/>
              <a:t> Комплексное решение проблемы профилактики правонарушений несовершеннолетних, семейного неблагополучия, оздоровление микроклимата в семье</a:t>
            </a:r>
            <a:endParaRPr lang="ru-RU" dirty="0"/>
          </a:p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Целевая группа:</a:t>
            </a:r>
            <a:r>
              <a:rPr lang="ru-RU" dirty="0" smtClean="0"/>
              <a:t>  Несовершеннолетние дети и их родители, в том числе многодетные находящиеся в социально опасном положении и признанные нуждающимися в социальном обслуживании.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202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</a:rPr>
              <a:t>Задачи программы :</a:t>
            </a:r>
            <a:br>
              <a:rPr lang="ru-RU" sz="38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3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Предупреждение безнадзорности и правонарушений среди несовершеннолетних, выявление и устранение причин и условий, способствующих этому.</a:t>
            </a:r>
          </a:p>
          <a:p>
            <a:pPr lvl="0"/>
            <a:r>
              <a:rPr lang="ru-RU" dirty="0" smtClean="0"/>
              <a:t>Повышать уровень психологической устойчивости и педагогической культуры родителей в сфере межличностных, семейных и детско-родительских отношений, на восстановление утраченных семейных связей.</a:t>
            </a:r>
            <a:endParaRPr lang="ru-RU" dirty="0"/>
          </a:p>
          <a:p>
            <a:pPr lvl="0"/>
            <a:r>
              <a:rPr lang="ru-RU" dirty="0" smtClean="0"/>
              <a:t>Обеспечить психолого-педагогическую просветительскую работу с родителями и детьми.</a:t>
            </a:r>
            <a:endParaRPr lang="ru-RU" dirty="0"/>
          </a:p>
          <a:p>
            <a:r>
              <a:rPr lang="ru-RU" dirty="0" smtClean="0"/>
              <a:t>Интегрировать семьи несовершеннолетних в среду социального благополучия</a:t>
            </a:r>
          </a:p>
          <a:p>
            <a:pPr lvl="0"/>
            <a:r>
              <a:rPr lang="ru-RU" dirty="0" smtClean="0"/>
              <a:t>Формировать у родителей и несовершеннолетних детей позитивные интересы, направленные  на социализацию семьи.</a:t>
            </a:r>
            <a:endParaRPr lang="ru-RU" dirty="0"/>
          </a:p>
          <a:p>
            <a:r>
              <a:rPr lang="ru-RU" dirty="0" smtClean="0"/>
              <a:t>Совершенствование межведомственного взаимодействия и привлечение социальных партнеров к решению проблем целевой группы</a:t>
            </a:r>
          </a:p>
          <a:p>
            <a:pPr lvl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431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152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Направленность программы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3285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/>
              <a:t>    </a:t>
            </a:r>
            <a:r>
              <a:rPr lang="ru-RU" sz="2000" b="1" dirty="0" smtClean="0"/>
              <a:t>Программа профилактики семейного неблагополучия, безнадзорности, беспризорности и правонарушений несовершеннолетних, улучшения семейного микроклимата  включает три направления: </a:t>
            </a:r>
          </a:p>
          <a:p>
            <a:pPr>
              <a:buNone/>
            </a:pPr>
            <a:r>
              <a:rPr lang="ru-RU" sz="2000" b="1" dirty="0" smtClean="0"/>
              <a:t>      - социально- педагогическое;</a:t>
            </a:r>
          </a:p>
          <a:p>
            <a:pPr>
              <a:buNone/>
            </a:pPr>
            <a:r>
              <a:rPr lang="ru-RU" sz="2000" b="1" dirty="0" smtClean="0"/>
              <a:t>      - социально- психологическое;</a:t>
            </a:r>
          </a:p>
          <a:p>
            <a:pPr>
              <a:buNone/>
            </a:pPr>
            <a:r>
              <a:rPr lang="ru-RU" sz="2000" b="1" dirty="0" smtClean="0"/>
              <a:t>      - социально-правовое;  </a:t>
            </a:r>
          </a:p>
          <a:p>
            <a:pPr>
              <a:buNone/>
            </a:pPr>
            <a:r>
              <a:rPr lang="ru-RU" sz="2000" b="1" dirty="0" smtClean="0"/>
              <a:t>     Направленное на повышение уровня правовой грамотности несовершеннолетних и  родителей.</a:t>
            </a:r>
            <a:r>
              <a:rPr lang="ru-RU" sz="2000" dirty="0" smtClean="0"/>
              <a:t> </a:t>
            </a:r>
            <a:r>
              <a:rPr lang="ru-RU" sz="2000" b="1" dirty="0" smtClean="0"/>
              <a:t>Основными направлениями программы является:</a:t>
            </a:r>
          </a:p>
          <a:p>
            <a:pPr>
              <a:buNone/>
            </a:pPr>
            <a:r>
              <a:rPr lang="ru-RU" sz="2000" b="1" dirty="0" smtClean="0"/>
              <a:t>      - профилактика семейного неблагополучия;</a:t>
            </a:r>
          </a:p>
          <a:p>
            <a:pPr>
              <a:buNone/>
            </a:pPr>
            <a:r>
              <a:rPr lang="ru-RU" sz="2000" b="1" dirty="0" smtClean="0"/>
              <a:t>      - восстановление функций семьи;</a:t>
            </a:r>
          </a:p>
          <a:p>
            <a:pPr>
              <a:buNone/>
            </a:pPr>
            <a:r>
              <a:rPr lang="ru-RU" sz="2000" b="1" dirty="0" smtClean="0"/>
              <a:t>      - оптимизация детско-родительских отношений;</a:t>
            </a:r>
          </a:p>
          <a:p>
            <a:pPr>
              <a:buNone/>
            </a:pPr>
            <a:r>
              <a:rPr lang="ru-RU" sz="2000" b="1" dirty="0" smtClean="0"/>
              <a:t>      - восстановление и сохранение утраченных семейных связей;</a:t>
            </a:r>
          </a:p>
          <a:p>
            <a:pPr>
              <a:buNone/>
            </a:pPr>
            <a:r>
              <a:rPr lang="ru-RU" sz="2000" b="1" dirty="0" smtClean="0"/>
              <a:t>      - создание условий для формирования ответственного </a:t>
            </a:r>
            <a:r>
              <a:rPr lang="ru-RU" sz="2000" b="1" dirty="0" err="1" smtClean="0"/>
              <a:t>родительства</a:t>
            </a:r>
            <a:r>
              <a:rPr lang="ru-RU" sz="2000" b="1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19245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1979712" y="692696"/>
            <a:ext cx="5184576" cy="72008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ФОРМЫ РАБОТЫ:</a:t>
            </a:r>
            <a:endParaRPr lang="ru-RU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555776" y="1556792"/>
            <a:ext cx="122413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283968" y="162880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004048" y="1556792"/>
            <a:ext cx="72008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71600" y="2204864"/>
            <a:ext cx="208823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ИНДИВИДУАЛЬНЫ</a:t>
            </a:r>
            <a:r>
              <a:rPr lang="ru-RU" dirty="0" err="1" smtClean="0"/>
              <a:t>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19872" y="2204864"/>
            <a:ext cx="187220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Групповые: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24128" y="2204864"/>
            <a:ext cx="208823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Коллективные: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907704" y="256490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283968" y="256490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04248" y="256490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115616" y="2996952"/>
            <a:ext cx="194421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ru-RU" sz="1200" dirty="0" smtClean="0"/>
              <a:t>Консультации;</a:t>
            </a:r>
          </a:p>
          <a:p>
            <a:pPr marL="228600" indent="-228600">
              <a:buAutoNum type="arabicPeriod"/>
            </a:pPr>
            <a:r>
              <a:rPr lang="ru-RU" sz="1200" dirty="0" err="1" smtClean="0"/>
              <a:t>Коррекционно</a:t>
            </a:r>
            <a:r>
              <a:rPr lang="ru-RU" sz="1200" dirty="0" smtClean="0"/>
              <a:t>- развивающие занятия;</a:t>
            </a:r>
          </a:p>
          <a:p>
            <a:pPr marL="228600" indent="-228600">
              <a:buAutoNum type="arabicPeriod"/>
            </a:pPr>
            <a:r>
              <a:rPr lang="ru-RU" sz="1200" dirty="0" smtClean="0"/>
              <a:t>Беседы;</a:t>
            </a:r>
          </a:p>
          <a:p>
            <a:pPr marL="228600" indent="-228600">
              <a:buAutoNum type="arabicPeriod"/>
            </a:pPr>
            <a:r>
              <a:rPr lang="ru-RU" sz="1200" dirty="0" smtClean="0"/>
              <a:t>Посещение семьи;</a:t>
            </a:r>
          </a:p>
          <a:p>
            <a:pPr marL="228600" indent="-228600" algn="ctr">
              <a:buAutoNum type="arabicPeriod"/>
            </a:pPr>
            <a:endParaRPr lang="ru-RU" sz="12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419872" y="2780928"/>
            <a:ext cx="2016224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100" dirty="0" smtClean="0"/>
              <a:t>Родительские лектории;</a:t>
            </a:r>
          </a:p>
          <a:p>
            <a:pPr marL="342900" indent="-342900">
              <a:buAutoNum type="arabicPeriod"/>
            </a:pPr>
            <a:r>
              <a:rPr lang="ru-RU" sz="1100" dirty="0" smtClean="0"/>
              <a:t>Тематические консультации;</a:t>
            </a:r>
          </a:p>
          <a:p>
            <a:pPr marL="342900" indent="-342900">
              <a:buAutoNum type="arabicPeriod"/>
            </a:pPr>
            <a:r>
              <a:rPr lang="ru-RU" sz="1100" dirty="0" smtClean="0"/>
              <a:t>Коррекционно-развивающие занятия;</a:t>
            </a:r>
          </a:p>
          <a:p>
            <a:pPr marL="342900" indent="-342900">
              <a:buAutoNum type="arabicPeriod"/>
            </a:pPr>
            <a:r>
              <a:rPr lang="ru-RU" sz="1100" dirty="0" smtClean="0"/>
              <a:t>Круглые столы;</a:t>
            </a:r>
          </a:p>
          <a:p>
            <a:pPr marL="342900" indent="-342900">
              <a:buAutoNum type="arabicPeriod"/>
            </a:pPr>
            <a:r>
              <a:rPr lang="ru-RU" sz="1100" dirty="0" smtClean="0"/>
              <a:t>Дискуссии;</a:t>
            </a:r>
          </a:p>
          <a:p>
            <a:pPr marL="342900" indent="-342900">
              <a:buAutoNum type="arabicPeriod"/>
            </a:pPr>
            <a:r>
              <a:rPr lang="ru-RU" sz="1100" dirty="0" smtClean="0"/>
              <a:t>Профилактические беседы;</a:t>
            </a:r>
          </a:p>
          <a:p>
            <a:pPr marL="342900" indent="-342900">
              <a:buAutoNum type="arabicPeriod"/>
            </a:pPr>
            <a:r>
              <a:rPr lang="ru-RU" sz="1100" dirty="0" smtClean="0"/>
              <a:t>Семинары-практикумы;</a:t>
            </a:r>
          </a:p>
          <a:p>
            <a:pPr marL="342900" indent="-342900">
              <a:buAutoNum type="arabicPeriod"/>
            </a:pPr>
            <a:r>
              <a:rPr lang="ru-RU" sz="1100" dirty="0" smtClean="0"/>
              <a:t>Тренинги;</a:t>
            </a:r>
          </a:p>
          <a:p>
            <a:pPr marL="342900" indent="-342900" algn="ctr">
              <a:buAutoNum type="arabicPeriod"/>
            </a:pPr>
            <a:endParaRPr lang="ru-RU" sz="1100" dirty="0" smtClean="0"/>
          </a:p>
          <a:p>
            <a:pPr marL="342900" indent="-342900" algn="ctr">
              <a:buAutoNum type="arabicPeriod"/>
            </a:pPr>
            <a:endParaRPr lang="ru-RU" sz="11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084168" y="3212976"/>
            <a:ext cx="2088232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200" dirty="0" smtClean="0"/>
              <a:t>Социокультурные мероприятия;</a:t>
            </a:r>
          </a:p>
          <a:p>
            <a:pPr marL="342900" indent="-342900">
              <a:buAutoNum type="arabicPeriod"/>
            </a:pPr>
            <a:r>
              <a:rPr lang="ru-RU" sz="1200" dirty="0" smtClean="0"/>
              <a:t>Экскурсии;</a:t>
            </a:r>
          </a:p>
          <a:p>
            <a:pPr marL="342900" indent="-342900">
              <a:buAutoNum type="arabicPeriod"/>
            </a:pPr>
            <a:r>
              <a:rPr lang="ru-RU" sz="1200" dirty="0" smtClean="0"/>
              <a:t>Выставки;</a:t>
            </a:r>
            <a:endParaRPr lang="ru-RU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61"/>
          <a:stretch>
            <a:fillRect/>
          </a:stretch>
        </p:blipFill>
        <p:spPr bwMode="auto">
          <a:xfrm>
            <a:off x="887413" y="332656"/>
            <a:ext cx="7068963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6061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</a:rPr>
              <a:t>ЭТАПЫ РЕАЛИЗАЦИИ:</a:t>
            </a:r>
            <a:endParaRPr lang="ru-RU" sz="3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Подготовительный:</a:t>
            </a:r>
          </a:p>
          <a:p>
            <a:pPr>
              <a:buNone/>
            </a:pPr>
            <a:r>
              <a:rPr lang="ru-RU" dirty="0" smtClean="0"/>
              <a:t>     - выявление социально психолого-педагогических проблем семьи (сбор информации, позволяющей выявить и всесторонне изучить проблему семьи, причины их возникновения), </a:t>
            </a:r>
          </a:p>
          <a:p>
            <a:pPr>
              <a:buNone/>
            </a:pPr>
            <a:r>
              <a:rPr lang="ru-RU" dirty="0" smtClean="0"/>
              <a:t>      - обследование жилищных, бытовых, материальных условий жизни, с целью знакомства и получения дополнительных данных об особенностях и условиях жизни семьи.</a:t>
            </a:r>
          </a:p>
          <a:p>
            <a:pPr lvl="0"/>
            <a:r>
              <a:rPr lang="ru-RU" dirty="0" smtClean="0"/>
              <a:t>Организационный :</a:t>
            </a:r>
          </a:p>
          <a:p>
            <a:pPr lvl="0">
              <a:buNone/>
            </a:pPr>
            <a:r>
              <a:rPr lang="ru-RU" dirty="0" smtClean="0"/>
              <a:t>     - вхождение в семью;</a:t>
            </a:r>
          </a:p>
          <a:p>
            <a:pPr lvl="0">
              <a:buNone/>
            </a:pPr>
            <a:r>
              <a:rPr lang="ru-RU" dirty="0" smtClean="0"/>
              <a:t>     - установление контакта; </a:t>
            </a:r>
          </a:p>
          <a:p>
            <a:pPr lvl="0">
              <a:buNone/>
            </a:pPr>
            <a:r>
              <a:rPr lang="ru-RU" dirty="0" smtClean="0"/>
              <a:t>     - налаживание доверительных отношений с родителями и несовершеннолетними для дальнейшего сотрудничества.</a:t>
            </a:r>
          </a:p>
          <a:p>
            <a:pPr lvl="0"/>
            <a:r>
              <a:rPr lang="ru-RU" dirty="0" smtClean="0"/>
              <a:t>Практический:</a:t>
            </a:r>
          </a:p>
          <a:p>
            <a:pPr lvl="0">
              <a:buNone/>
            </a:pPr>
            <a:r>
              <a:rPr lang="ru-RU" dirty="0" smtClean="0"/>
              <a:t>     - профилактическая работа с членами семьи, направленная на создание условий для успешного выхода семьи из социально опасного положения.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431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профилактическая работа с членами семьи, направленная на создание условий для успешного выхода семьи из социально опасного положения: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информационно–просветительская работа;</a:t>
            </a:r>
          </a:p>
          <a:p>
            <a:pPr lvl="0"/>
            <a:r>
              <a:rPr lang="ru-RU" dirty="0" smtClean="0"/>
              <a:t>организация досуговой деятельности родителей и несовершеннолетних;</a:t>
            </a:r>
          </a:p>
          <a:p>
            <a:pPr lvl="0"/>
            <a:r>
              <a:rPr lang="ru-RU" dirty="0" smtClean="0"/>
              <a:t>психологическая поддержка и помощь родителям и несовершеннолетним;</a:t>
            </a:r>
          </a:p>
          <a:p>
            <a:pPr lvl="0"/>
            <a:r>
              <a:rPr lang="ru-RU" dirty="0" smtClean="0"/>
              <a:t>межведомственное взаимодействие с субъектами системы профилактики города.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431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</a:rPr>
              <a:t>Принципы работы с семьей несовершеннолетних:</a:t>
            </a:r>
            <a:endParaRPr lang="ru-RU" sz="3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Принцип своевременности.</a:t>
            </a:r>
          </a:p>
          <a:p>
            <a:pPr lvl="0"/>
            <a:r>
              <a:rPr lang="ru-RU" dirty="0" smtClean="0"/>
              <a:t>Принцип индивидуального подхода .</a:t>
            </a:r>
          </a:p>
          <a:p>
            <a:pPr lvl="0"/>
            <a:r>
              <a:rPr lang="ru-RU" dirty="0" smtClean="0"/>
              <a:t>Принцип стимулирования внутренних ресурсов семьи.</a:t>
            </a:r>
            <a:endParaRPr lang="ru-RU" dirty="0"/>
          </a:p>
          <a:p>
            <a:r>
              <a:rPr lang="ru-RU" dirty="0" smtClean="0"/>
              <a:t>Принцип интеграции усилий, комплексный подход.</a:t>
            </a:r>
            <a:r>
              <a:rPr lang="ru-RU" b="1" dirty="0" smtClean="0"/>
              <a:t> </a:t>
            </a:r>
          </a:p>
          <a:p>
            <a:r>
              <a:rPr lang="ru-RU" dirty="0" smtClean="0"/>
              <a:t>Принцип доброжелательности .</a:t>
            </a:r>
            <a:endParaRPr lang="ru-RU" dirty="0"/>
          </a:p>
          <a:p>
            <a:r>
              <a:rPr lang="ru-RU" dirty="0" smtClean="0"/>
              <a:t>Принцип гуманизма.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431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</a:rPr>
              <a:t>Ожидаемые  Результаты:</a:t>
            </a:r>
            <a:endParaRPr lang="ru-RU" sz="3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снижение числа несовершеннолетних, совершивших правонарушения;</a:t>
            </a:r>
          </a:p>
          <a:p>
            <a:r>
              <a:rPr lang="ru-RU" dirty="0" smtClean="0"/>
              <a:t>улучшение психологического микроклимата в семье, налаживание детско-родительских взаимоотношений, укрепление семейных связей;</a:t>
            </a:r>
          </a:p>
          <a:p>
            <a:pPr lvl="0"/>
            <a:r>
              <a:rPr lang="ru-RU" dirty="0" smtClean="0"/>
              <a:t>повышение уровня психолого- педагогической грамотности родителей, несовершеннолетних;</a:t>
            </a:r>
          </a:p>
          <a:p>
            <a:pPr lvl="0"/>
            <a:r>
              <a:rPr lang="ru-RU" dirty="0" smtClean="0"/>
              <a:t>интеграция несовершеннолетних и членов их семей в среду социального благополучия, (выход семьи из социально опасного положения);</a:t>
            </a:r>
          </a:p>
          <a:p>
            <a:r>
              <a:rPr lang="ru-RU" dirty="0" smtClean="0"/>
              <a:t>приобретение позитивного интереса к жизни, социализация семьи;</a:t>
            </a:r>
          </a:p>
          <a:p>
            <a:pPr lvl="0"/>
            <a:r>
              <a:rPr lang="ru-RU" dirty="0" smtClean="0"/>
              <a:t>оказание помощи семье, несовершеннолетним на межведомственном уровне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431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РЕАЛИЗАЦИИ ПРОГРАММЫ.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3528" y="1340768"/>
            <a:ext cx="8668072" cy="473935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/>
              <a:t>Количество семей, несовершеннолетних, принявших участие в программе:</a:t>
            </a:r>
            <a:endParaRPr lang="ru-RU" sz="20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500034" y="1785926"/>
          <a:ext cx="8429684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МОНИТОРИНГ 2019 -</a:t>
            </a:r>
            <a:r>
              <a:rPr lang="ru-RU" dirty="0" smtClean="0"/>
              <a:t>2021 </a:t>
            </a:r>
            <a:r>
              <a:rPr lang="ru-RU" dirty="0" err="1" smtClean="0"/>
              <a:t>ГОДа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571472" y="1428736"/>
          <a:ext cx="8358246" cy="4552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Участие в мероприятиях :</a:t>
            </a:r>
            <a:endParaRPr lang="ru-RU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500034" y="1357298"/>
          <a:ext cx="835007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Мероприятия реализуемые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рамках программы.  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предоставление  социальных услуг: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2770" name="Picture 2" descr="D:\Рабочая\Общий\ФОТО ГЛАЗАМИ В БУДУЩЕЕ\DSC_53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643050"/>
            <a:ext cx="366914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 l="11274"/>
          <a:stretch>
            <a:fillRect/>
          </a:stretch>
        </p:blipFill>
        <p:spPr bwMode="auto">
          <a:xfrm>
            <a:off x="3428992" y="4143380"/>
            <a:ext cx="3025476" cy="2557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143116"/>
            <a:ext cx="2446562" cy="3262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0431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500042"/>
            <a:ext cx="2448272" cy="3264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6194" y="476671"/>
            <a:ext cx="2412269" cy="3216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http://nadeghda86rad.edusite.ru/images/51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3861048"/>
            <a:ext cx="4176463" cy="2767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://nadeghda86rad.edusite.ru/images/p2_20200220_16272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285860"/>
            <a:ext cx="3131840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nadeghda86rad.edusite.ru/images/p2_img_7896.jpg"/>
          <p:cNvPicPr/>
          <p:nvPr/>
        </p:nvPicPr>
        <p:blipFill>
          <a:blip r:embed="rId2" cstate="print"/>
          <a:srcRect l="10870" r="6522"/>
          <a:stretch>
            <a:fillRect/>
          </a:stretch>
        </p:blipFill>
        <p:spPr bwMode="auto">
          <a:xfrm>
            <a:off x="2857488" y="1285860"/>
            <a:ext cx="3312368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798" y="3645024"/>
            <a:ext cx="4245836" cy="2825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Участие в АКЦИЯХ: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Социокультурные  мероприятия: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94774"/>
            <a:ext cx="3600400" cy="27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12775"/>
            <a:ext cx="4032448" cy="2688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4143380"/>
            <a:ext cx="194421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http://nadeghda86rad.edusite.ru/images/p2_20191108_15290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4149080"/>
            <a:ext cx="1872208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http://nadeghda86rad.edusite.ru/images/p2_20191108_15424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4143380"/>
            <a:ext cx="2088232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861048"/>
            <a:ext cx="4368727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 cstate="print"/>
          <a:srcRect t="21635"/>
          <a:stretch>
            <a:fillRect/>
          </a:stretch>
        </p:blipFill>
        <p:spPr bwMode="auto">
          <a:xfrm>
            <a:off x="4860032" y="100319"/>
            <a:ext cx="2492672" cy="3472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759</TotalTime>
  <Words>569</Words>
  <Application>Microsoft Office PowerPoint</Application>
  <PresentationFormat>Экран (4:3)</PresentationFormat>
  <Paragraphs>81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Бюджетное учреждение Ханты–Мансийского автономного округа – Югры «Радужнинский комплексный центр социального обслуживания населения» </vt:lpstr>
      <vt:lpstr>Слайд 2</vt:lpstr>
      <vt:lpstr> Задачи программы : </vt:lpstr>
      <vt:lpstr>Направленность программы</vt:lpstr>
      <vt:lpstr>Слайд 5</vt:lpstr>
      <vt:lpstr>Слайд 6</vt:lpstr>
      <vt:lpstr>ЭТАПЫ РЕАЛИЗАЦИИ:</vt:lpstr>
      <vt:lpstr>профилактическая работа с членами семьи, направленная на создание условий для успешного выхода семьи из социально опасного положения:</vt:lpstr>
      <vt:lpstr>Принципы работы с семьей несовершеннолетних:</vt:lpstr>
      <vt:lpstr>Ожидаемые  Результаты:</vt:lpstr>
      <vt:lpstr>РЕЗУЛЬТАТЫ РЕАЛИЗАЦИИ ПРОГРАММЫ.</vt:lpstr>
      <vt:lpstr>МОНИТОРИНГ 2019 -2021 ГОДа:</vt:lpstr>
      <vt:lpstr>Участие в мероприятиях :</vt:lpstr>
      <vt:lpstr>Мероприятия реализуемые  в рамках программы.   предоставление  социальных услуг:</vt:lpstr>
      <vt:lpstr>Слайд 15</vt:lpstr>
      <vt:lpstr>Участие в АКЦИЯХ:</vt:lpstr>
      <vt:lpstr>Социокультурные  мероприятия: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Бюджетное учреждение Ханты – Мансийского автономного округа – Югры «Радужнинский комплексный центр социального обслуживания населения»</dc:title>
  <dc:creator>Бердюгина</dc:creator>
  <cp:lastModifiedBy>User</cp:lastModifiedBy>
  <cp:revision>92</cp:revision>
  <dcterms:created xsi:type="dcterms:W3CDTF">2021-03-31T10:33:04Z</dcterms:created>
  <dcterms:modified xsi:type="dcterms:W3CDTF">2022-04-13T05:11:19Z</dcterms:modified>
</cp:coreProperties>
</file>